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l-G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9A"/>
    <a:srgbClr val="009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022" y="7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15B0-3042-4CCC-86D7-84E12AAC1A19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6A3D-DA5D-4D93-911A-1C47EF6D46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25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6A3D-DA5D-4D93-911A-1C47EF6D460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35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94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25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7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812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92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82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93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5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0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37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2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A0A40-25A3-4E8C-A790-25476E3B4806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00C0-BC50-42DF-B8A7-3131BD0EA0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6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weather.eu/" TargetMode="External"/><Relationship Id="rId13" Type="http://schemas.openxmlformats.org/officeDocument/2006/relationships/image" Target="../media/image8.png"/><Relationship Id="rId18" Type="http://schemas.openxmlformats.org/officeDocument/2006/relationships/hyperlink" Target="mailto:stavroko@gmail.com" TargetMode="External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17" Type="http://schemas.openxmlformats.org/officeDocument/2006/relationships/hyperlink" Target="mailto:stylios@cti.gr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cuments\ΣΤΥΛΙΟΣ\LINCOLN\Licoln_PatrasIQ_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690" y="28101006"/>
            <a:ext cx="15653945" cy="61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ocuments\ΣΤΥΛΙΟΣ\LINCOLN\logo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626" y="688034"/>
            <a:ext cx="58197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338787" y="2175385"/>
            <a:ext cx="21674408" cy="108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dirty="0" smtClean="0">
                <a:solidFill>
                  <a:srgbClr val="009BD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Lean Innovative Connected Vessels</a:t>
            </a:r>
            <a:endParaRPr lang="en-US" sz="6600" b="1" dirty="0">
              <a:solidFill>
                <a:srgbClr val="009BD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pc\Documents\ITYE\CTI_Logo_en - Αντίγραφ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" y="294976"/>
            <a:ext cx="3318223" cy="33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ocuments\ΣΤΥΛΙΟΣ\LINCOLN\flag_yellow_hi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988" y="688034"/>
            <a:ext cx="3873561" cy="25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Ομάδα 16"/>
          <p:cNvGrpSpPr/>
          <p:nvPr/>
        </p:nvGrpSpPr>
        <p:grpSpPr>
          <a:xfrm>
            <a:off x="-4008" y="39406262"/>
            <a:ext cx="30283983" cy="1218930"/>
            <a:chOff x="-4008" y="41592636"/>
            <a:chExt cx="30283983" cy="1218930"/>
          </a:xfrm>
        </p:grpSpPr>
        <p:sp>
          <p:nvSpPr>
            <p:cNvPr id="22" name="Πλαίσιο κειμένου 4"/>
            <p:cNvSpPr txBox="1">
              <a:spLocks/>
            </p:cNvSpPr>
            <p:nvPr/>
          </p:nvSpPr>
          <p:spPr>
            <a:xfrm>
              <a:off x="-4008" y="41592636"/>
              <a:ext cx="30283983" cy="1218930"/>
            </a:xfrm>
            <a:prstGeom prst="rect">
              <a:avLst/>
            </a:prstGeom>
            <a:solidFill>
              <a:srgbClr val="21409A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                      </a:t>
              </a:r>
              <a:r>
                <a:rPr lang="en-US" sz="3200" spc="3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This </a:t>
              </a:r>
              <a:r>
                <a:rPr lang="en-US" sz="3200" spc="30" dirty="0">
                  <a:solidFill>
                    <a:schemeClr val="bg1"/>
                  </a:solidFill>
                  <a:latin typeface="Lato" panose="020F0502020204030203" pitchFamily="34" charset="0"/>
                </a:rPr>
                <a:t>project has received funding from the European Union’s Horizon 2020 research and innovation </a:t>
              </a:r>
              <a:r>
                <a:rPr lang="en-US" sz="3200" spc="3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programme</a:t>
              </a:r>
              <a:r>
                <a:rPr lang="en-US" sz="3200" spc="30" dirty="0">
                  <a:solidFill>
                    <a:schemeClr val="bg1"/>
                  </a:solidFill>
                  <a:latin typeface="Lato" panose="020F0502020204030203" pitchFamily="34" charset="0"/>
                </a:rPr>
                <a:t> under grant agreement n. 727982</a:t>
              </a:r>
              <a:endParaRPr lang="en-US" sz="3200" b="1" spc="30" dirty="0" smtClean="0">
                <a:solidFill>
                  <a:schemeClr val="bg1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3" name="Picture 5" descr="C:\Users\pc\Documents\ΣΤΥΛΙΟΣ\LINCOLN\flag_yellow_high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80" y="41839107"/>
              <a:ext cx="1088503" cy="7259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Ομάδα 4"/>
          <p:cNvGrpSpPr/>
          <p:nvPr/>
        </p:nvGrpSpPr>
        <p:grpSpPr>
          <a:xfrm>
            <a:off x="294988" y="16867758"/>
            <a:ext cx="13764879" cy="17209909"/>
            <a:chOff x="294989" y="19040603"/>
            <a:chExt cx="13150237" cy="12948835"/>
          </a:xfrm>
        </p:grpSpPr>
        <p:sp>
          <p:nvSpPr>
            <p:cNvPr id="29" name="Ορθογώνιο 28"/>
            <p:cNvSpPr/>
            <p:nvPr/>
          </p:nvSpPr>
          <p:spPr>
            <a:xfrm>
              <a:off x="512211" y="20720159"/>
              <a:ext cx="12656132" cy="11244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800" spc="-12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CTI </a:t>
              </a:r>
              <a:r>
                <a:rPr lang="en-US" sz="3800" spc="-12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 investigate, design and implement </a:t>
              </a:r>
              <a:r>
                <a:rPr lang="en-US" sz="3800" b="1" spc="-12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Single Window application to gather weather data and information from sensors</a:t>
              </a:r>
              <a:r>
                <a:rPr lang="en-US" sz="3800" spc="-12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spc="-12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 board of vessels and/or </a:t>
              </a:r>
              <a:r>
                <a:rPr lang="en-US" sz="3800" spc="-12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stations located </a:t>
              </a:r>
              <a:r>
                <a:rPr lang="en-US" sz="3800" spc="-12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neighbor coastal areas. </a:t>
              </a:r>
              <a:r>
                <a:rPr lang="en-US" sz="3800" spc="-12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These data </a:t>
              </a:r>
              <a:r>
                <a:rPr lang="en-US" sz="3800" spc="-12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 be automatically analyzed to produce warnings, reports and visualization services for stakeholders, such as vessels crew, coast guards, rescuers, port managers, weather services. </a:t>
              </a:r>
            </a:p>
            <a:p>
              <a:pPr lvl="0"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800" spc="-1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CTI capitalizes the results and achievements </a:t>
              </a:r>
              <a:r>
                <a:rPr lang="en-US" sz="3800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a previous </a:t>
              </a:r>
              <a:r>
                <a:rPr lang="en-US" sz="3800" spc="-1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project, </a:t>
              </a:r>
              <a:r>
                <a:rPr lang="en-US" sz="3800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called ARGES. </a:t>
              </a:r>
              <a:r>
                <a:rPr lang="en-US" sz="3800" spc="-1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fact, </a:t>
              </a:r>
              <a:r>
                <a:rPr lang="en-US" sz="3800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</a:t>
              </a:r>
              <a:r>
                <a:rPr lang="en-US" sz="3800" spc="-1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main </a:t>
              </a:r>
              <a:r>
                <a:rPr lang="en-US" sz="3800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principles of the </a:t>
              </a:r>
              <a:r>
                <a:rPr lang="en-US" sz="3800" spc="-18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</a:t>
              </a:r>
              <a:r>
                <a:rPr lang="en-US" sz="3800" spc="-180" dirty="0" err="1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Portweather</a:t>
              </a:r>
              <a:r>
                <a:rPr lang="en-US" sz="3800" spc="-18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” application </a:t>
              </a:r>
              <a:r>
                <a:rPr lang="en-US" sz="3800" spc="-18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8"/>
                </a:rPr>
                <a:t>www.portweather.eu</a:t>
              </a:r>
              <a:r>
                <a:rPr lang="en-US" sz="3800" spc="-18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spc="-1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(developed </a:t>
              </a:r>
              <a:r>
                <a:rPr lang="en-US" sz="3800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by CTI in the framework of </a:t>
              </a:r>
              <a:r>
                <a:rPr lang="en-US" sz="3800" spc="-1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ARGES) </a:t>
              </a:r>
              <a:r>
                <a:rPr lang="en-US" sz="3800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 be </a:t>
              </a:r>
              <a:r>
                <a:rPr lang="en-US" sz="3800" spc="-1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embedded to the new weather application. A modern network </a:t>
              </a:r>
              <a:r>
                <a:rPr lang="en-US" sz="3800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</a:t>
              </a:r>
              <a:r>
                <a:rPr lang="en-US" sz="3800" spc="-1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gathering data and information from all types </a:t>
              </a:r>
              <a:r>
                <a:rPr lang="en-US" sz="3800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</a:t>
              </a:r>
              <a:r>
                <a:rPr lang="en-US" sz="3800" b="1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sensors</a:t>
              </a:r>
              <a:r>
                <a:rPr lang="en-US" sz="3800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on board </a:t>
              </a:r>
              <a:r>
                <a:rPr lang="en-US" sz="3800" spc="-1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 be established, thus extending </a:t>
              </a:r>
              <a:r>
                <a:rPr lang="en-US" sz="3800" spc="-1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operational capabilities of rescue boats </a:t>
              </a:r>
              <a:r>
                <a:rPr lang="en-US" sz="3800" spc="-1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improving services.</a:t>
              </a:r>
            </a:p>
            <a:p>
              <a:pPr lvl="0"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800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 this end, </a:t>
              </a:r>
              <a:r>
                <a:rPr lang="en-US" sz="3800" b="1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automated </a:t>
              </a:r>
              <a:r>
                <a:rPr lang="en-US" sz="3800" b="1" spc="-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modules</a:t>
              </a:r>
              <a:r>
                <a:rPr lang="en-US" sz="3800" spc="-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en-US" sz="3800" b="1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algorithmic procedures</a:t>
              </a:r>
              <a:r>
                <a:rPr lang="en-US" sz="3800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will </a:t>
              </a:r>
              <a:r>
                <a:rPr lang="en-US" sz="3800" spc="-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analyze the initial information in order to visualize in a </a:t>
              </a:r>
              <a:r>
                <a:rPr lang="en-US" sz="3800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user-friendly environment, current conditions and short-range forecasts. The new weather application </a:t>
              </a:r>
              <a:r>
                <a:rPr lang="en-US" sz="3800" spc="-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 be designed to operate using the </a:t>
              </a:r>
              <a:r>
                <a:rPr lang="en-US" sz="3800" b="1" spc="-50" dirty="0" err="1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IoT</a:t>
              </a:r>
              <a:r>
                <a:rPr lang="en-US" sz="3800" b="1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b="1" spc="-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principles and </a:t>
              </a:r>
              <a:r>
                <a:rPr lang="en-US" sz="3800" b="1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philosophy</a:t>
              </a:r>
              <a:r>
                <a:rPr lang="en-US" sz="3800" spc="-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3800" spc="-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Στρογγυλεμένο ορθογώνιο 41"/>
            <p:cNvSpPr/>
            <p:nvPr/>
          </p:nvSpPr>
          <p:spPr>
            <a:xfrm>
              <a:off x="294989" y="19040603"/>
              <a:ext cx="13150237" cy="12948835"/>
            </a:xfrm>
            <a:prstGeom prst="roundRect">
              <a:avLst>
                <a:gd name="adj" fmla="val 1309"/>
              </a:avLst>
            </a:prstGeom>
            <a:noFill/>
            <a:ln>
              <a:solidFill>
                <a:srgbClr val="214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Ορθογώνιο 30"/>
            <p:cNvSpPr/>
            <p:nvPr/>
          </p:nvSpPr>
          <p:spPr>
            <a:xfrm>
              <a:off x="601835" y="19203140"/>
              <a:ext cx="12566509" cy="1458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800" b="1" dirty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role of CTI “DIOPHANTUS</a:t>
              </a:r>
              <a:r>
                <a:rPr lang="en-US" sz="5800" b="1" dirty="0" smtClean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”</a:t>
              </a:r>
            </a:p>
            <a:p>
              <a:r>
                <a:rPr lang="el-GR" sz="5800" b="1" dirty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5800" b="1" dirty="0" smtClean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</a:t>
              </a:r>
              <a:r>
                <a:rPr lang="en-US" sz="5800" b="1" dirty="0" smtClean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project</a:t>
              </a:r>
              <a:endParaRPr lang="el-GR" sz="5800" dirty="0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306339" y="4122342"/>
            <a:ext cx="29523278" cy="12414786"/>
            <a:chOff x="306339" y="6282582"/>
            <a:chExt cx="29523278" cy="12414786"/>
          </a:xfrm>
        </p:grpSpPr>
        <p:sp>
          <p:nvSpPr>
            <p:cNvPr id="18" name="Ορθογώνιο 17"/>
            <p:cNvSpPr/>
            <p:nvPr/>
          </p:nvSpPr>
          <p:spPr>
            <a:xfrm>
              <a:off x="522363" y="7871710"/>
              <a:ext cx="29091232" cy="5755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LINCOLN </a:t>
              </a:r>
              <a:r>
                <a:rPr lang="en-US" sz="3800" spc="-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Project </a:t>
              </a: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en-US" sz="3800" spc="-100" dirty="0" smtClean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www.lincolnproject.eu)</a:t>
              </a:r>
              <a:r>
                <a:rPr lang="en-US" sz="3800" b="1" spc="-100" dirty="0" smtClean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introduces </a:t>
              </a:r>
              <a:r>
                <a:rPr lang="en-US" sz="3800" spc="-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en-US" sz="3800" spc="-100" dirty="0" err="1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performes</a:t>
              </a: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b="1" spc="-100" dirty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three new concepts </a:t>
              </a:r>
              <a:r>
                <a:rPr lang="en-US" sz="3800" spc="-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added-value regarding specialized vessels, able to run </a:t>
              </a: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advanced services </a:t>
              </a:r>
              <a:r>
                <a:rPr lang="en-US" sz="3800" spc="-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several maritime sectors </a:t>
              </a: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(Marine </a:t>
              </a:r>
              <a:r>
                <a:rPr lang="en-US" sz="3800" spc="-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Aquaculture, Ocean Energy, Coastal Monitoring, Control and Surveillance, and </a:t>
              </a:r>
              <a:r>
                <a:rPr lang="en-US" sz="3800" spc="-1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Rescue) in </a:t>
              </a:r>
              <a:r>
                <a:rPr lang="en-US" sz="3800" spc="-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most effective, efficient, economic valuable and eco-friendly way. </a:t>
              </a:r>
              <a:endParaRPr lang="en-US" sz="3800" spc="-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achieve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its goals,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LINCOLN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uses </a:t>
              </a:r>
              <a:r>
                <a:rPr lang="en-US" sz="3800" b="1" spc="-40" dirty="0" smtClean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innovative </a:t>
              </a:r>
              <a:r>
                <a:rPr lang="en-US" sz="3800" b="1" spc="-40" dirty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technologies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A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lean fact-based design model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approach,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which combines real operative data at sea with lean methodology to support the development and implementation of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vessel concepts: IT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customized tools to enable the acquisition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&amp;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usage of field data,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Internet of Things 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en-US" sz="3800" spc="-40" dirty="0" err="1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IoT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 platform; High 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Performance Computing Simulation</a:t>
              </a:r>
              <a:r>
                <a:rPr lang="en-US" sz="3800" spc="-4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lang="en-US" sz="3800" spc="-4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3800" spc="-4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1800"/>
                </a:spcAft>
              </a:pPr>
              <a:r>
                <a:rPr lang="en-US" sz="3800" spc="-7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</a:t>
              </a:r>
              <a:r>
                <a:rPr lang="en-US" sz="3800" spc="-7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LINCOLN will develop </a:t>
              </a:r>
              <a:r>
                <a:rPr lang="en-US" sz="3800" b="1" spc="-70" dirty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three types of completely new vessel concepts</a:t>
              </a:r>
              <a:r>
                <a:rPr lang="en-US" sz="3800" spc="-7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at TRL5</a:t>
              </a:r>
              <a:r>
                <a:rPr lang="en-US" sz="3800" spc="-7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  <a:endParaRPr lang="el-GR" sz="3800" spc="-6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Στρογγυλεμένο ορθογώνιο 18"/>
            <p:cNvSpPr/>
            <p:nvPr/>
          </p:nvSpPr>
          <p:spPr>
            <a:xfrm>
              <a:off x="306339" y="6282582"/>
              <a:ext cx="29523278" cy="12385376"/>
            </a:xfrm>
            <a:prstGeom prst="roundRect">
              <a:avLst>
                <a:gd name="adj" fmla="val 1800"/>
              </a:avLst>
            </a:prstGeom>
            <a:noFill/>
            <a:ln>
              <a:solidFill>
                <a:srgbClr val="214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594371" y="6714630"/>
              <a:ext cx="29019221" cy="1118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1800"/>
                </a:spcAft>
              </a:pPr>
              <a:r>
                <a:rPr lang="en-US" sz="6000" b="1" dirty="0">
                  <a:solidFill>
                    <a:srgbClr val="21409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LINCOLN Project</a:t>
              </a:r>
              <a:endParaRPr lang="el-GR" sz="6000" b="1" dirty="0">
                <a:solidFill>
                  <a:srgbClr val="2140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22" name="Ομάδα 1221"/>
            <p:cNvGrpSpPr/>
            <p:nvPr/>
          </p:nvGrpSpPr>
          <p:grpSpPr>
            <a:xfrm>
              <a:off x="580799" y="13627398"/>
              <a:ext cx="29076732" cy="5069970"/>
              <a:chOff x="580799" y="12043222"/>
              <a:chExt cx="29076732" cy="4897130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79000"/>
                        </a14:imgEffect>
                        <a14:imgEffect>
                          <a14:brightnessContrast bright="1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5" r="29716" b="3435"/>
              <a:stretch/>
            </p:blipFill>
            <p:spPr bwMode="auto">
              <a:xfrm>
                <a:off x="9935201" y="13645643"/>
                <a:ext cx="2612498" cy="264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48000"/>
                        </a14:imgEffect>
                        <a14:imgEffect>
                          <a14:brightnessContrast contrast="3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74" t="5980" r="8917" b="5761"/>
              <a:stretch/>
            </p:blipFill>
            <p:spPr bwMode="auto">
              <a:xfrm>
                <a:off x="580799" y="13772000"/>
                <a:ext cx="2662504" cy="263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1000"/>
                        </a14:imgEffect>
                        <a14:imgEffect>
                          <a14:brightnessContrast bright="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3" r="20878"/>
              <a:stretch/>
            </p:blipFill>
            <p:spPr bwMode="auto">
              <a:xfrm>
                <a:off x="21251084" y="13645643"/>
                <a:ext cx="2645581" cy="268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Ορθογώνιο 20"/>
              <p:cNvSpPr/>
              <p:nvPr/>
            </p:nvSpPr>
            <p:spPr>
              <a:xfrm>
                <a:off x="616176" y="12060253"/>
                <a:ext cx="82940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b="1" dirty="0" smtClean="0">
                    <a:solidFill>
                      <a:srgbClr val="21409A"/>
                    </a:solidFill>
                  </a:rPr>
                  <a:t>MULTI-PLATFORM CATAMARAN</a:t>
                </a:r>
                <a:endParaRPr lang="el-GR" sz="4400" b="1" dirty="0">
                  <a:solidFill>
                    <a:srgbClr val="21409A"/>
                  </a:solidFill>
                </a:endParaRPr>
              </a:p>
            </p:txBody>
          </p:sp>
          <p:sp>
            <p:nvSpPr>
              <p:cNvPr id="25" name="Ορθογώνιο 24"/>
              <p:cNvSpPr/>
              <p:nvPr/>
            </p:nvSpPr>
            <p:spPr>
              <a:xfrm>
                <a:off x="9235331" y="12060254"/>
                <a:ext cx="1169663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b="1" dirty="0" smtClean="0">
                    <a:solidFill>
                      <a:srgbClr val="21409A"/>
                    </a:solidFill>
                  </a:rPr>
                  <a:t>EERV VESSELS SERIES </a:t>
                </a:r>
                <a:br>
                  <a:rPr lang="en-GB" sz="4400" b="1" dirty="0" smtClean="0">
                    <a:solidFill>
                      <a:srgbClr val="21409A"/>
                    </a:solidFill>
                  </a:rPr>
                </a:br>
                <a:r>
                  <a:rPr lang="en-GB" sz="4000" dirty="0" smtClean="0">
                    <a:solidFill>
                      <a:srgbClr val="21409A"/>
                    </a:solidFill>
                  </a:rPr>
                  <a:t>(Emergency Response &amp; Rescue Vessels)</a:t>
                </a:r>
                <a:endParaRPr lang="en-GB" sz="3600" b="1" dirty="0" smtClean="0">
                  <a:solidFill>
                    <a:srgbClr val="21409A"/>
                  </a:solidFill>
                </a:endParaRPr>
              </a:p>
            </p:txBody>
          </p:sp>
          <p:sp>
            <p:nvSpPr>
              <p:cNvPr id="26" name="Ορθογώνιο 25"/>
              <p:cNvSpPr/>
              <p:nvPr/>
            </p:nvSpPr>
            <p:spPr>
              <a:xfrm>
                <a:off x="21260667" y="12043222"/>
                <a:ext cx="820891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21409A"/>
                    </a:solidFill>
                  </a:rPr>
                  <a:t>MODULE-BASED HIGH SPEED</a:t>
                </a:r>
              </a:p>
              <a:p>
                <a:pPr algn="ctr"/>
                <a:r>
                  <a:rPr lang="en-US" sz="4400" b="1" dirty="0" smtClean="0">
                    <a:solidFill>
                      <a:srgbClr val="21409A"/>
                    </a:solidFill>
                  </a:rPr>
                  <a:t>PATROL BOAT PLATFORM</a:t>
                </a:r>
                <a:endParaRPr lang="el-GR" sz="4400" b="1" dirty="0">
                  <a:solidFill>
                    <a:srgbClr val="21409A"/>
                  </a:solidFill>
                </a:endParaRPr>
              </a:p>
            </p:txBody>
          </p:sp>
          <p:sp>
            <p:nvSpPr>
              <p:cNvPr id="34" name="Ορθογώνιο 33"/>
              <p:cNvSpPr/>
              <p:nvPr/>
            </p:nvSpPr>
            <p:spPr>
              <a:xfrm>
                <a:off x="21116651" y="13772000"/>
                <a:ext cx="8540880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3800" dirty="0" smtClean="0"/>
                  <a:t>Reconfigurable platform able to </a:t>
                </a:r>
                <a:br>
                  <a:rPr lang="en-US" sz="3800" dirty="0" smtClean="0"/>
                </a:br>
                <a:r>
                  <a:rPr lang="en-US" sz="3800" dirty="0" smtClean="0"/>
                  <a:t>be adapted to the different </a:t>
                </a:r>
                <a:br>
                  <a:rPr lang="en-US" sz="3800" dirty="0" smtClean="0"/>
                </a:br>
                <a:r>
                  <a:rPr lang="en-US" sz="3800" dirty="0" smtClean="0"/>
                  <a:t>operational requirements  </a:t>
                </a:r>
                <a:br>
                  <a:rPr lang="en-US" sz="3800" dirty="0" smtClean="0"/>
                </a:br>
                <a:r>
                  <a:rPr lang="en-US" sz="3800" dirty="0" smtClean="0"/>
                  <a:t>for patrol &amp; security operators.</a:t>
                </a:r>
              </a:p>
            </p:txBody>
          </p:sp>
          <p:sp>
            <p:nvSpPr>
              <p:cNvPr id="35" name="Ορθογώνιο 34"/>
              <p:cNvSpPr/>
              <p:nvPr/>
            </p:nvSpPr>
            <p:spPr>
              <a:xfrm>
                <a:off x="10027419" y="13339366"/>
                <a:ext cx="1008112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3800" dirty="0" smtClean="0"/>
                  <a:t>For Coastal Rescue activities, including </a:t>
                </a:r>
              </a:p>
              <a:p>
                <a:pPr algn="r"/>
                <a:r>
                  <a:rPr lang="en-US" sz="3800" dirty="0" smtClean="0"/>
                  <a:t>integrated electronics, </a:t>
                </a:r>
                <a:r>
                  <a:rPr lang="en-US" sz="3800" dirty="0" err="1" smtClean="0"/>
                  <a:t>IoT</a:t>
                </a:r>
                <a:r>
                  <a:rPr lang="en-US" sz="3800" dirty="0" smtClean="0"/>
                  <a:t> connectivity </a:t>
                </a:r>
                <a:br>
                  <a:rPr lang="en-US" sz="3800" dirty="0" smtClean="0"/>
                </a:br>
                <a:r>
                  <a:rPr lang="en-US" sz="3800" dirty="0" smtClean="0"/>
                  <a:t>&amp; an enhanced, low-cost Integrated </a:t>
                </a:r>
              </a:p>
              <a:p>
                <a:pPr algn="r"/>
                <a:r>
                  <a:rPr lang="en-US" sz="3800" dirty="0" smtClean="0"/>
                  <a:t>Dynamic Position System, helping </a:t>
                </a:r>
                <a:br>
                  <a:rPr lang="en-US" sz="3800" dirty="0" smtClean="0"/>
                </a:br>
                <a:r>
                  <a:rPr lang="en-US" sz="3800" dirty="0" smtClean="0"/>
                  <a:t>rescue operators during their activities &amp; </a:t>
                </a:r>
              </a:p>
              <a:p>
                <a:pPr algn="r"/>
                <a:r>
                  <a:rPr lang="en-US" sz="3800" dirty="0" smtClean="0"/>
                  <a:t>enhancing safety &amp; security.</a:t>
                </a:r>
                <a:endParaRPr lang="el-GR" sz="3800" dirty="0"/>
              </a:p>
            </p:txBody>
          </p:sp>
          <p:sp>
            <p:nvSpPr>
              <p:cNvPr id="36" name="Ορθογώνιο 35"/>
              <p:cNvSpPr/>
              <p:nvPr/>
            </p:nvSpPr>
            <p:spPr>
              <a:xfrm>
                <a:off x="1317265" y="13195936"/>
                <a:ext cx="756084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3800" dirty="0" smtClean="0"/>
                  <a:t>A s</a:t>
                </a:r>
                <a:r>
                  <a:rPr lang="en-US" sz="3800" spc="-90" dirty="0" smtClean="0"/>
                  <a:t>ervice crew  &amp; Multipurpose survey vessel, </a:t>
                </a:r>
                <a:r>
                  <a:rPr lang="en-US" sz="3800" dirty="0" smtClean="0"/>
                  <a:t>optimized for Ocean duties and Aquaculture. It ensures: improved safety during </a:t>
                </a:r>
                <a:br>
                  <a:rPr lang="en-US" sz="3800" dirty="0" smtClean="0"/>
                </a:br>
                <a:r>
                  <a:rPr lang="en-US" sz="3800" dirty="0" smtClean="0"/>
                  <a:t>people transfer; reduced</a:t>
                </a:r>
                <a:br>
                  <a:rPr lang="en-US" sz="3800" dirty="0" smtClean="0"/>
                </a:br>
                <a:r>
                  <a:rPr lang="en-US" sz="3800" dirty="0" smtClean="0"/>
                  <a:t>operations costs; eco-friendliness.</a:t>
                </a:r>
                <a:endParaRPr lang="el-GR" sz="3800" dirty="0"/>
              </a:p>
            </p:txBody>
          </p:sp>
        </p:grpSp>
      </p:grpSp>
      <p:grpSp>
        <p:nvGrpSpPr>
          <p:cNvPr id="1224" name="Ομάδα 1223"/>
          <p:cNvGrpSpPr/>
          <p:nvPr/>
        </p:nvGrpSpPr>
        <p:grpSpPr>
          <a:xfrm>
            <a:off x="14319690" y="16867758"/>
            <a:ext cx="15481858" cy="11161240"/>
            <a:chOff x="15110817" y="19173416"/>
            <a:chExt cx="14690731" cy="10943814"/>
          </a:xfrm>
        </p:grpSpPr>
        <p:sp>
          <p:nvSpPr>
            <p:cNvPr id="4" name="Ορθογώνιο 3"/>
            <p:cNvSpPr/>
            <p:nvPr/>
          </p:nvSpPr>
          <p:spPr>
            <a:xfrm>
              <a:off x="15500027" y="20560768"/>
              <a:ext cx="13969552" cy="955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lvl="0" indent="-685800" algn="just">
                <a:spcAft>
                  <a:spcPts val="1800"/>
                </a:spcAft>
                <a:buBlip>
                  <a:blip r:embed="rId15"/>
                </a:buBlip>
              </a:pPr>
              <a:r>
                <a:rPr lang="en-US" sz="3800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Record/calculate </a:t>
              </a:r>
              <a:r>
                <a:rPr lang="en-US" sz="3800" b="1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marine and meteorological parameters</a:t>
              </a:r>
              <a:r>
                <a:rPr lang="en-US" sz="3800" spc="-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(temperature, humidity, air pressure, wind vector, precipitation, wave height) in high temporal resolution (minute scale).</a:t>
              </a:r>
              <a:endParaRPr lang="el-GR" sz="3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685800" lvl="0" indent="-685800" algn="just">
                <a:spcAft>
                  <a:spcPts val="1800"/>
                </a:spcAft>
                <a:buBlip>
                  <a:blip r:embed="rId15"/>
                </a:buBlip>
              </a:pP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Provide </a:t>
              </a:r>
              <a:r>
                <a:rPr lang="en-US" sz="38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descriptive statistics</a:t>
              </a: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(mean values, standard deviations etc.) about the parameters of interest using the archive datasets (data values recorded in the two to three previous hours).</a:t>
              </a:r>
              <a:endParaRPr lang="el-GR" sz="3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685800" lvl="0" indent="-685800" algn="just">
                <a:spcAft>
                  <a:spcPts val="1800"/>
                </a:spcAft>
                <a:buBlip>
                  <a:blip r:embed="rId15"/>
                </a:buBlip>
              </a:pP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Provide estimates about the temporal evolution of selected parameters (</a:t>
              </a:r>
              <a:r>
                <a:rPr lang="en-US" sz="38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short-range forecasting</a:t>
              </a: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), based on Machine Intelligence Techniques (e.g. Artificial Neural Networks, Support Vector Machines).</a:t>
              </a:r>
              <a:endParaRPr lang="el-GR" sz="3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685800" lvl="0" indent="-685800" algn="just">
                <a:spcAft>
                  <a:spcPts val="1800"/>
                </a:spcAft>
                <a:buBlip>
                  <a:blip r:embed="rId15"/>
                </a:buBlip>
              </a:pP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Provide </a:t>
              </a:r>
              <a:r>
                <a:rPr lang="en-US" sz="38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alerts</a:t>
              </a: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</a:t>
              </a:r>
              <a:r>
                <a:rPr lang="en-US" sz="38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warnings</a:t>
              </a:r>
              <a:r>
                <a:rPr lang="en-US" sz="3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about possible extreme weather events to support decision making under difficult/dangerous conditions.</a:t>
              </a:r>
              <a:endParaRPr lang="el-GR" sz="3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23" name="Ομάδα 1222"/>
            <p:cNvGrpSpPr/>
            <p:nvPr/>
          </p:nvGrpSpPr>
          <p:grpSpPr>
            <a:xfrm>
              <a:off x="15110817" y="19173416"/>
              <a:ext cx="14690731" cy="10873209"/>
              <a:chOff x="15110817" y="19173416"/>
              <a:chExt cx="14690731" cy="10873209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15353294" y="19460046"/>
                <a:ext cx="142331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 smtClean="0">
                    <a:solidFill>
                      <a:srgbClr val="21409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weather application is intended to: </a:t>
                </a:r>
                <a:r>
                  <a:rPr lang="en-US" sz="4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l-GR" sz="4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" name="Στρογγυλεμένο ορθογώνιο 31"/>
              <p:cNvSpPr/>
              <p:nvPr/>
            </p:nvSpPr>
            <p:spPr>
              <a:xfrm>
                <a:off x="15110817" y="19173416"/>
                <a:ext cx="14690731" cy="10873209"/>
              </a:xfrm>
              <a:prstGeom prst="roundRect">
                <a:avLst>
                  <a:gd name="adj" fmla="val 814"/>
                </a:avLst>
              </a:prstGeom>
              <a:noFill/>
              <a:ln>
                <a:solidFill>
                  <a:srgbClr val="2140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pic>
        <p:nvPicPr>
          <p:cNvPr id="261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55065" r="57087" b="23368"/>
          <a:stretch/>
        </p:blipFill>
        <p:spPr bwMode="auto">
          <a:xfrm>
            <a:off x="-4008" y="34293694"/>
            <a:ext cx="302839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6" name="Πίνακας 1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88208"/>
              </p:ext>
            </p:extLst>
          </p:nvPr>
        </p:nvGraphicFramePr>
        <p:xfrm>
          <a:off x="234331" y="41542784"/>
          <a:ext cx="30045644" cy="132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5644"/>
              </a:tblGrid>
              <a:tr h="568218">
                <a:tc>
                  <a:txBody>
                    <a:bodyPr/>
                    <a:lstStyle/>
                    <a:p>
                      <a:pPr algn="l"/>
                      <a:r>
                        <a:rPr lang="en-US" altLang="el-GR" sz="3500" b="1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 Chrysostomos Stylios</a:t>
                      </a:r>
                      <a:r>
                        <a:rPr lang="en-US" altLang="el-GR" sz="3500" b="0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el-GR" sz="3500" b="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/>
                        </a:rPr>
                        <a:t>stylios@cti.gr</a:t>
                      </a:r>
                      <a:r>
                        <a:rPr lang="en-US" altLang="el-GR" sz="3500" b="0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altLang="el-GR" sz="3500" b="0" i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n-US" altLang="el-GR" sz="3500" b="1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 Stavros Kolios</a:t>
                      </a:r>
                      <a:r>
                        <a:rPr lang="en-US" altLang="el-GR" sz="3500" b="0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el-GR" sz="3500" b="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/>
                        </a:rPr>
                        <a:t>stavroko@gmail.com</a:t>
                      </a:r>
                      <a:r>
                        <a:rPr lang="en-US" altLang="el-GR" sz="3500" b="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l-GR" altLang="el-GR" sz="3500" b="0" i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697523"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Computer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 Institute &amp; Press “DIOPHANTUS”, 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2800" i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Maritsas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 Building, Nikou </a:t>
                      </a:r>
                      <a:r>
                        <a:rPr lang="en-US" sz="2800" i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Kazantzaki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street University Campus of Patras, 265 04 </a:t>
                      </a:r>
                      <a:r>
                        <a:rPr lang="en-US" sz="2800" i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Rion</a:t>
                      </a:r>
                      <a:endParaRPr lang="el-GR" sz="2800" i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27" name="Ορθογώνιο 1226"/>
          <p:cNvSpPr/>
          <p:nvPr/>
        </p:nvSpPr>
        <p:spPr>
          <a:xfrm>
            <a:off x="265240" y="40774414"/>
            <a:ext cx="4409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 </a:t>
            </a:r>
            <a:endParaRPr lang="el-GR" sz="35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560</Words>
  <Application>Microsoft Office PowerPoint</Application>
  <PresentationFormat>Προσαρμογή</PresentationFormat>
  <Paragraphs>30</Paragraphs>
  <Slides>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OIKONOMOU</dc:creator>
  <cp:lastModifiedBy>OIKONOMOU</cp:lastModifiedBy>
  <cp:revision>74</cp:revision>
  <dcterms:created xsi:type="dcterms:W3CDTF">2017-03-31T08:07:26Z</dcterms:created>
  <dcterms:modified xsi:type="dcterms:W3CDTF">2017-04-03T12:45:50Z</dcterms:modified>
</cp:coreProperties>
</file>